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2"/>
  </p:notesMasterIdLst>
  <p:sldIdLst>
    <p:sldId id="257" r:id="rId4"/>
    <p:sldId id="258" r:id="rId5"/>
    <p:sldId id="259" r:id="rId6"/>
    <p:sldId id="261" r:id="rId7"/>
    <p:sldId id="271" r:id="rId8"/>
    <p:sldId id="274" r:id="rId9"/>
    <p:sldId id="272" r:id="rId10"/>
    <p:sldId id="273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 Thin" panose="020B0604020202020204" charset="0"/>
      <p:regular r:id="rId17"/>
      <p:bold r:id="rId18"/>
      <p:italic r:id="rId19"/>
      <p:boldItalic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  <p:embeddedFont>
      <p:font typeface="Dosis" panose="020B0604020202020204" charset="0"/>
      <p:regular r:id="rId25"/>
      <p:bold r:id="rId26"/>
    </p:embeddedFont>
    <p:embeddedFont>
      <p:font typeface="Roboto Black" panose="020B0604020202020204" charset="0"/>
      <p:bold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4BBDFB-8845-41A2-A73C-3C95C66B2FD1}">
  <a:tblStyle styleId="{F14BBDFB-8845-41A2-A73C-3C95C66B2F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187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295076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0617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7543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9888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5059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7341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1418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9451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5677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02" name="Shape 10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dirty="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3" name="Shape 113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dirty="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dirty="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1" name="Shape 121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dirty="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dirty="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dirty="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dirty="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dirty="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8" name="Shape 128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dirty="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dirty="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5" name="Shape 135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6" name="Shape 136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0" name="Shape 140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1" name="Shape 141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3" name="Shape 143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4" name="Shape 144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5" name="Shape 145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dirty="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8" name="Shape 148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9" name="Shape 149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0" name="Shape 150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1" name="Shape 151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2" name="Shape 152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4" name="Shape 154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5" name="Shape 155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6" name="Shape 156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7" name="Shape 157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8" name="Shape 158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1" name="Shape 161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62" name="Shape 162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3" name="Shape 163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64" name="Shape 164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5" name="Shape 165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6" name="Shape 166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67" name="Shape 167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8" name="Shape 168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dirty="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70" name="Shape 170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1" name="Shape 171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72" name="Shape 172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79" name="Shape 179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0" name="Shape 180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1" name="Shape 181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2" name="Shape 182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</p:txBody>
      </p:sp>
      <p:sp>
        <p:nvSpPr>
          <p:cNvPr id="186" name="Shape 186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87" name="Shape 187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8" name="Shape 188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89" name="Shape 18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</p:txBody>
      </p:sp>
      <p:sp>
        <p:nvSpPr>
          <p:cNvPr id="191" name="Shape 191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2" name="Shape 192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3" name="Shape 193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4" name="Shape 19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Shape 195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</p:txBody>
      </p:sp>
      <p:sp>
        <p:nvSpPr>
          <p:cNvPr id="196" name="Shape 196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8" name="Shape 198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1" name="Shape 201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2" name="Shape 202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04" name="Shape 20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dirty="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09" name="Shape 20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dirty="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Shape 214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Shape 21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7" name="Shape 21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Shape 2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Shape 2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1" name="Shape 22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2" name="Shape 22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Shape 2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Shape 2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Shape 2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dirty="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36" name="Shape 2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0" name="Shape 240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1" name="Shape 241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2" name="Shape 242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Shape 243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4" name="Shape 244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5" name="Shape 245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 dirty="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6" name="Shape 246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7" name="Shape 247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48" name="Shape 248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9" name="Shape 249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Shape 250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51" name="Shape 251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" name="Shape 252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3" name="Shape 253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54" name="Shape 254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55" name="Shape 255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6" name="Shape 256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57" name="Shape 257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8" name="Shape 258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9" name="Shape 259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0" name="Shape 260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61" name="Shape 261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2" name="Shape 262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63" name="Shape 263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Shape 264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5" name="Shape 265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6" name="Shape 266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67" name="Shape 267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dirty="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dirty="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9" name="Shape 269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dirty="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0" name="Shape 270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1" name="Shape 271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2" name="Shape 272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dirty="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dirty="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77" name="Shape 277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78" name="Shape 278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9" name="Shape 279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dirty="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0" name="Shape 280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dirty="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1" name="Shape 281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Shape 282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dirty="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3" name="Shape 283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84" name="Shape 284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5" name="Shape 285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6" name="Shape 286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7" name="Shape 287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24" y="2603065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Capstone: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Churn Rates with Codeflix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56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6154858" y="4559388"/>
            <a:ext cx="27810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 smtClean="0">
                <a:solidFill>
                  <a:schemeClr val="bg1">
                    <a:lumMod val="75000"/>
                  </a:schemeClr>
                </a:solidFill>
                <a:latin typeface="Roboto Thin" panose="020B0604020202020204" charset="0"/>
                <a:ea typeface="Roboto Thin" panose="020B0604020202020204" charset="0"/>
              </a:rPr>
              <a:t>a project by Kevin Templeton</a:t>
            </a:r>
            <a:endParaRPr lang="en-US" sz="1600" i="1" dirty="0">
              <a:solidFill>
                <a:schemeClr val="bg1">
                  <a:lumMod val="75000"/>
                </a:schemeClr>
              </a:solidFill>
              <a:latin typeface="Roboto Thin" panose="020B0604020202020204" charset="0"/>
              <a:ea typeface="Roboto Thin" panose="020B06040202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rgbClr val="295269"/>
                </a:solidFill>
              </a:rPr>
              <a:t>Table </a:t>
            </a:r>
            <a:r>
              <a:rPr lang="en" b="1" dirty="0">
                <a:solidFill>
                  <a:srgbClr val="295269"/>
                </a:solidFill>
              </a:rPr>
              <a:t>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1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Get familiar with Codeflix.</a:t>
            </a:r>
          </a:p>
          <a:p>
            <a:pPr marL="742950" lvl="1" indent="-285750">
              <a:spcAft>
                <a:spcPts val="1200"/>
              </a:spcAft>
              <a:buFont typeface="+mj-lt"/>
              <a:buAutoNum type="alphaLcPeriod"/>
            </a:pPr>
            <a: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How many months has the company been operating? Which months </a:t>
            </a:r>
            <a:r>
              <a:rPr lang="en-US" sz="1600" dirty="0" smtClean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have </a:t>
            </a:r>
            <a: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enough information to calculate a churn rate?</a:t>
            </a:r>
          </a:p>
          <a:p>
            <a:pPr marL="742950" lvl="1" indent="-285750">
              <a:spcAft>
                <a:spcPts val="1200"/>
              </a:spcAft>
              <a:buFont typeface="+mj-lt"/>
              <a:buAutoNum type="alphaLcPeriod"/>
            </a:pPr>
            <a: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What segments of users exist?</a:t>
            </a:r>
          </a:p>
          <a:p>
            <a:pPr marL="342900" lvl="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1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What is the overall churn trend since the company started?</a:t>
            </a:r>
          </a:p>
          <a:p>
            <a:pPr marL="342900" lvl="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1800" b="1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Compare the churn rates between user segments.</a:t>
            </a:r>
          </a:p>
          <a:p>
            <a:pPr marL="742950" lvl="1" indent="-285750">
              <a:spcAft>
                <a:spcPts val="1200"/>
              </a:spcAft>
              <a:buFont typeface="+mj-lt"/>
              <a:buAutoNum type="alphaLcPeriod"/>
            </a:pPr>
            <a:r>
              <a:rPr lang="en-US" sz="1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Which segment of users should the company focus on expanding?</a:t>
            </a:r>
            <a:endParaRPr lang="en-US" sz="16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359000" y="1791013"/>
            <a:ext cx="8512058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Get familiar with Codeflix.</a:t>
            </a:r>
            <a:endParaRPr sz="4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4"/>
            <a:ext cx="8520600" cy="1256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How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many months has the company been operating? Which months 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have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enough information to calculate a churn rate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</a:p>
          <a:p>
            <a:pPr lvl="0"/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segments of users exist?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4982546" y="3389566"/>
            <a:ext cx="3610253" cy="1554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MIN(subscription_start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'first subscription',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MIN(subscription_end) AS 'first cancellation',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MAX(subscription_end) AS 'latest cancellation'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subscriptions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segment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COUNT(id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'number of users'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subscriptions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segment;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63648" y="1744825"/>
            <a:ext cx="8616704" cy="145557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A couple simple queries </a:t>
            </a: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on </a:t>
            </a: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200" i="1" dirty="0" smtClean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subscriptions</a:t>
            </a: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table reveal the time the company has been operating, </a:t>
            </a: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as well 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as how many users Codeflix </a:t>
            </a: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has.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The streaming video startup has been operating for a total of four months (December, January, February, and March).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Because Codeflix has a minimum subscription period of one month, no cancellations could occur in December. This leaves only three months (January, February, and March) with enough information to calculate a churn rate.</a:t>
            </a: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Codeflix has 2000 users, evenly divided between segments 30 and 87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54295" y="3389566"/>
            <a:ext cx="3736606" cy="1303732"/>
            <a:chOff x="162410" y="3389566"/>
            <a:chExt cx="3736606" cy="1303732"/>
          </a:xfrm>
        </p:grpSpPr>
        <p:graphicFrame>
          <p:nvGraphicFramePr>
            <p:cNvPr id="325" name="Shape 325"/>
            <p:cNvGraphicFramePr/>
            <p:nvPr>
              <p:extLst>
                <p:ext uri="{D42A27DB-BD31-4B8C-83A1-F6EECF244321}">
                  <p14:modId xmlns:p14="http://schemas.microsoft.com/office/powerpoint/2010/main" val="555089792"/>
                </p:ext>
              </p:extLst>
            </p:nvPr>
          </p:nvGraphicFramePr>
          <p:xfrm>
            <a:off x="162410" y="3389566"/>
            <a:ext cx="3736606" cy="494713"/>
          </p:xfrm>
          <a:graphic>
            <a:graphicData uri="http://schemas.openxmlformats.org/drawingml/2006/table">
              <a:tbl>
                <a:tblPr>
                  <a:noFill/>
                  <a:tableStyleId>{F14BBDFB-8845-41A2-A73C-3C95C66B2FD1}</a:tableStyleId>
                </a:tblPr>
                <a:tblGrid>
                  <a:gridCol w="1222311"/>
                  <a:gridCol w="1203649"/>
                  <a:gridCol w="1310646"/>
                </a:tblGrid>
                <a:tr h="250873">
                  <a:tc>
                    <a:txBody>
                      <a:bodyPr/>
                      <a:lstStyle/>
                      <a:p>
                        <a:pPr marL="0" lvl="0" indent="0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000" b="1" dirty="0" smtClean="0">
                            <a:solidFill>
                              <a:srgbClr val="FFFFFF"/>
                            </a:solidFill>
                          </a:rPr>
                          <a:t>first subscription</a:t>
                        </a:r>
                        <a:endParaRPr sz="1000" b="1" dirty="0">
                          <a:solidFill>
                            <a:srgbClr val="FFFFFF"/>
                          </a:solidFill>
                        </a:endParaRPr>
                      </a:p>
                    </a:txBody>
                    <a:tcPr marL="45720" marR="45720">
                      <a:solidFill>
                        <a:srgbClr val="204056">
                          <a:alpha val="82490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Tx/>
                          <a:buFont typeface="Arial"/>
                          <a:buNone/>
                          <a:tabLst/>
                          <a:defRPr/>
                        </a:pPr>
                        <a:r>
                          <a:rPr lang="en-US" sz="1000" b="1" dirty="0" smtClean="0">
                            <a:solidFill>
                              <a:srgbClr val="FFFFFF"/>
                            </a:solidFill>
                          </a:rPr>
                          <a:t>first cancellation</a:t>
                        </a:r>
                      </a:p>
                    </a:txBody>
                    <a:tcPr marL="45720" marR="45720">
                      <a:solidFill>
                        <a:srgbClr val="204056">
                          <a:alpha val="82490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000" b="1" dirty="0" smtClean="0">
                            <a:solidFill>
                              <a:srgbClr val="FFFFFF"/>
                            </a:solidFill>
                          </a:rPr>
                          <a:t>latest cancellation</a:t>
                        </a:r>
                        <a:endParaRPr sz="1000" b="1" dirty="0">
                          <a:solidFill>
                            <a:srgbClr val="FFFFFF"/>
                          </a:solidFill>
                        </a:endParaRPr>
                      </a:p>
                    </a:txBody>
                    <a:tcPr marL="45720" marR="45720">
                      <a:solidFill>
                        <a:srgbClr val="204056">
                          <a:alpha val="82490"/>
                        </a:srgbClr>
                      </a:solidFill>
                    </a:tcPr>
                  </a:tc>
                </a:tr>
                <a:tr h="233917">
                  <a:tc>
                    <a:txBody>
                      <a:bodyPr/>
                      <a:lstStyle/>
                      <a:p>
                        <a:pPr marL="0" lvl="0" indent="0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000" dirty="0" smtClean="0"/>
                          <a:t>2016-12-01</a:t>
                        </a:r>
                        <a:endParaRPr sz="1000" dirty="0"/>
                      </a:p>
                    </a:txBody>
                    <a:tcPr marL="45720" marR="45720"/>
                  </a:tc>
                  <a:tc>
                    <a:txBody>
                      <a:bodyPr/>
                      <a:lstStyle/>
                      <a:p>
                        <a:pPr marL="0" lvl="0" indent="0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000" dirty="0" smtClean="0"/>
                          <a:t>2017-01-01</a:t>
                        </a:r>
                        <a:endParaRPr sz="1000" dirty="0"/>
                      </a:p>
                    </a:txBody>
                    <a:tcPr marL="45720" marR="45720"/>
                  </a:tc>
                  <a:tc>
                    <a:txBody>
                      <a:bodyPr/>
                      <a:lstStyle/>
                      <a:p>
                        <a:pPr marL="0" lvl="0" indent="0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000" dirty="0" smtClean="0"/>
                          <a:t>2017-03-31</a:t>
                        </a:r>
                        <a:endParaRPr sz="1000" dirty="0"/>
                      </a:p>
                    </a:txBody>
                    <a:tcPr marL="45720" marR="45720"/>
                  </a:tc>
                </a:tr>
              </a:tbl>
            </a:graphicData>
          </a:graphic>
        </p:graphicFrame>
        <p:graphicFrame>
          <p:nvGraphicFramePr>
            <p:cNvPr id="7" name="Shape 332"/>
            <p:cNvGraphicFramePr/>
            <p:nvPr>
              <p:extLst>
                <p:ext uri="{D42A27DB-BD31-4B8C-83A1-F6EECF244321}">
                  <p14:modId xmlns:p14="http://schemas.microsoft.com/office/powerpoint/2010/main" val="1535921261"/>
                </p:ext>
              </p:extLst>
            </p:nvPr>
          </p:nvGraphicFramePr>
          <p:xfrm>
            <a:off x="162410" y="3961778"/>
            <a:ext cx="2422170" cy="731520"/>
          </p:xfrm>
          <a:graphic>
            <a:graphicData uri="http://schemas.openxmlformats.org/drawingml/2006/table">
              <a:tbl>
                <a:tblPr>
                  <a:noFill/>
                  <a:tableStyleId>{F14BBDFB-8845-41A2-A73C-3C95C66B2FD1}</a:tableStyleId>
                </a:tblPr>
                <a:tblGrid>
                  <a:gridCol w="1227851"/>
                  <a:gridCol w="1194319"/>
                </a:tblGrid>
                <a:tr h="213354">
                  <a:tc>
                    <a:txBody>
                      <a:bodyPr/>
                      <a:lstStyle/>
                      <a:p>
                        <a:pPr marL="0" lvl="0" indent="0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000" b="1" dirty="0" smtClean="0">
                            <a:solidFill>
                              <a:srgbClr val="FFFFFF"/>
                            </a:solidFill>
                          </a:rPr>
                          <a:t>segment</a:t>
                        </a:r>
                        <a:endParaRPr sz="1000" b="1" dirty="0">
                          <a:solidFill>
                            <a:srgbClr val="FFFFFF"/>
                          </a:solidFill>
                        </a:endParaRPr>
                      </a:p>
                    </a:txBody>
                    <a:tcPr marL="45720" marR="45720">
                      <a:lnL w="9525" cap="flat" cmpd="sng">
                        <a:solidFill>
                          <a:srgbClr val="9E9E9E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9E9E9E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9E9E9E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9E9E9E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204056">
                          <a:alpha val="82490"/>
                        </a:srgb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000" b="1" dirty="0" smtClean="0">
                            <a:solidFill>
                              <a:srgbClr val="FFFFFF"/>
                            </a:solidFill>
                          </a:rPr>
                          <a:t>number of users</a:t>
                        </a:r>
                        <a:endParaRPr sz="1000" b="1" dirty="0">
                          <a:solidFill>
                            <a:srgbClr val="FFFFFF"/>
                          </a:solidFill>
                        </a:endParaRPr>
                      </a:p>
                    </a:txBody>
                    <a:tcPr marL="45720" marR="45720">
                      <a:lnL w="9525" cap="flat" cmpd="sng">
                        <a:solidFill>
                          <a:srgbClr val="9E9E9E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9E9E9E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9E9E9E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9E9E9E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204056">
                          <a:alpha val="82490"/>
                        </a:srgbClr>
                      </a:solidFill>
                    </a:tcPr>
                  </a:tc>
                </a:tr>
                <a:tr h="19344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Font typeface="Arial"/>
                          <a:buNone/>
                        </a:pPr>
                        <a:r>
                          <a:rPr lang="en-US" sz="1000" b="0" i="0" u="none" strike="noStrike" cap="none" dirty="0" smtClean="0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rPr>
                          <a:t>30</a:t>
                        </a:r>
                        <a:endParaRPr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a:txBody>
                    <a:tcPr marL="45720" marR="45720">
                      <a:lnT w="9525" cap="flat" cmpd="sng">
                        <a:solidFill>
                          <a:srgbClr val="9E9E9E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Font typeface="Arial"/>
                          <a:buNone/>
                        </a:pPr>
                        <a:r>
                          <a:rPr lang="en-US" sz="1000" b="0" i="0" u="none" strike="noStrike" cap="none" dirty="0" smtClean="0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rPr>
                          <a:t>1000</a:t>
                        </a:r>
                        <a:endParaRPr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a:txBody>
                    <a:tcPr marL="45720" marR="45720">
                      <a:lnT w="9525" cap="flat" cmpd="sng">
                        <a:solidFill>
                          <a:srgbClr val="9E9E9E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</a:tcPr>
                  </a:tc>
                </a:tr>
                <a:tr h="145552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Font typeface="Arial"/>
                          <a:buNone/>
                        </a:pPr>
                        <a:r>
                          <a:rPr lang="en-US" sz="1000" b="0" i="0" u="none" strike="noStrike" cap="none" dirty="0" smtClean="0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rPr>
                          <a:t>87</a:t>
                        </a:r>
                        <a:endParaRPr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a:txBody>
                    <a:tcPr marL="45720" marR="4572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Font typeface="Arial"/>
                          <a:buNone/>
                        </a:pPr>
                        <a:r>
                          <a:rPr lang="en-US" sz="1000" b="0" i="0" u="none" strike="noStrike" cap="none" dirty="0" smtClean="0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rPr>
                          <a:t>1000</a:t>
                        </a:r>
                        <a:endParaRPr sz="1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a:txBody>
                    <a:tcPr marL="45720" marR="45720"/>
                  </a:tc>
                </a:tr>
              </a:tbl>
            </a:graphicData>
          </a:graphic>
        </p:graphicFrame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359000" y="1791013"/>
            <a:ext cx="8512058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 sz="44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</a:t>
            </a:r>
            <a:r>
              <a:rPr lang="en-US" sz="44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What is the overall </a:t>
            </a:r>
            <a:r>
              <a:rPr lang="en-US" sz="44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churn trend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44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since </a:t>
            </a:r>
            <a:r>
              <a:rPr lang="en-US" sz="44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the </a:t>
            </a:r>
            <a:r>
              <a:rPr lang="en-US" sz="44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company started</a:t>
            </a:r>
            <a:r>
              <a:rPr lang="en-US" sz="44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?</a:t>
            </a:r>
            <a:endParaRPr sz="4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991744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4413380" y="205273"/>
            <a:ext cx="4636620" cy="474245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months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(SELECT '2017-01-01' AS first_day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, '2017-01-31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 AS last_day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UNION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'2017-02-01' AS first_day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, '2017-02-28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 AS last_day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UNION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'2017-03-01' AS first_day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, '2017-03-31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 AS last_day),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cross_join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(SELECT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FROM subscriptions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CROSS JOIN months),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status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id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, first_day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as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CASE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WHEN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subscription_start &lt; first_day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AND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  (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subscription_end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&gt; first_day OR subscription_end IS NULL)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 THEN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1 ELSE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END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AS is_active,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CASE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WHEN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subscription_end BETWEEN first_day AND last_day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 THEN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1 ELSE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END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AS is_canceled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FROM cross_join),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status_aggregate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(SELECT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SUM(is_active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sum_active,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SUM(is_canceled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sum_canceled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FROM status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GROUP BY month)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ROUND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((1.0 * sum_canceled / sum_active),2) AS 'overall churn'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status_aggregate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month;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205273"/>
            <a:ext cx="4170090" cy="308656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 smtClean="0">
                <a:latin typeface="Roboto"/>
                <a:ea typeface="Roboto"/>
                <a:cs typeface="Roboto"/>
                <a:sym typeface="Roboto"/>
              </a:rPr>
              <a:t>Several temporary tables must be created for us to draw from to be able to calculate the churn for each month.</a:t>
            </a:r>
            <a:endParaRPr sz="11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lang="en-US" sz="1100" i="1" dirty="0" smtClean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months</a:t>
            </a: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 table will allow us to group by month and is also </a:t>
            </a: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needed (in combination with the subscriptions table) </a:t>
            </a: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to be able to describe a particular subscription as either active or </a:t>
            </a: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canceled for a given month.</a:t>
            </a:r>
            <a:endParaRPr sz="11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We use a cross join to combine the </a:t>
            </a:r>
            <a:r>
              <a:rPr lang="en-US" sz="1100" i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months</a:t>
            </a: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 table and the original </a:t>
            </a:r>
            <a:r>
              <a:rPr lang="en-US" sz="1100" i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subscriptions</a:t>
            </a: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 table into one</a:t>
            </a: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-US" sz="1100" i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status</a:t>
            </a: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 table is where we actually label the subscriptions as active or canceled for each month.</a:t>
            </a:r>
            <a:endParaRPr lang="en-US" sz="1100" dirty="0" smtClean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100" i="1" dirty="0" smtClean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status_aggregate</a:t>
            </a: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 simply totals up the active and canceled subscriptions.</a:t>
            </a:r>
            <a:endParaRPr sz="11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 smtClean="0">
                <a:latin typeface="Roboto"/>
                <a:ea typeface="Roboto"/>
                <a:cs typeface="Roboto"/>
                <a:sym typeface="Roboto"/>
              </a:rPr>
              <a:t>Finally, we are able to do a simple calculation of canceled / active grouped by month to see the churn rate each month. The trend of the overall churn has been increasing, as shown here:</a:t>
            </a:r>
            <a:endParaRPr sz="11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693097821"/>
              </p:ext>
            </p:extLst>
          </p:nvPr>
        </p:nvGraphicFramePr>
        <p:xfrm>
          <a:off x="598995" y="3422220"/>
          <a:ext cx="3328050" cy="1393075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1459350"/>
                <a:gridCol w="1868700"/>
              </a:tblGrid>
              <a:tr h="4079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smtClean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smtClean="0">
                          <a:solidFill>
                            <a:srgbClr val="FFFFFF"/>
                          </a:solidFill>
                        </a:rPr>
                        <a:t>overall churn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2017-01-01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0.16</a:t>
                      </a:r>
                      <a:endParaRPr sz="800" dirty="0"/>
                    </a:p>
                  </a:txBody>
                  <a:tcPr marL="91425" marR="91425" marT="91425" marB="91425"/>
                </a:tc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2017-02-01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0.19</a:t>
                      </a:r>
                      <a:endParaRPr sz="800" dirty="0"/>
                    </a:p>
                  </a:txBody>
                  <a:tcPr marL="91425" marR="91425" marT="91425" marB="91425"/>
                </a:tc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2017-03-01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0.27</a:t>
                      </a:r>
                      <a:endParaRPr sz="800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1645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359000" y="1791013"/>
            <a:ext cx="8512058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 sz="44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3. </a:t>
            </a:r>
            <a:r>
              <a:rPr lang="en-US" sz="44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Compare the churn </a:t>
            </a:r>
            <a:r>
              <a:rPr lang="en-US" sz="44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rates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44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between </a:t>
            </a:r>
            <a:r>
              <a:rPr lang="en-US" sz="44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user segments.</a:t>
            </a:r>
            <a:endParaRPr sz="4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30553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4015260" y="346942"/>
            <a:ext cx="5037837" cy="429187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none" lIns="91425" tIns="91425" rIns="91425" bIns="91425" anchor="t" anchorCtr="0">
            <a:norm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status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(SELECT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id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, first_day as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CASE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WHEN segment = 87 AND subscription_start &lt; first_day AND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  (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subscription_end &gt; first_day OR subscription_end IS NULL)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 THEN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1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END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AS is_active_87,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CASE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WHEN segment = 87 AND subscription_end BETWEEN first_day AND last_day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 THEN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1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END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AS is_canceled_87,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CASE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WHEN segment = 30 AND subscription_start &lt; first_day AND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(subscription_end &gt; first_day OR subscription_end IS NULL)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 THEN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1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END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AS is_active_30,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CASE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WHEN segment = 30 AND subscription_end BETWEEN first_day AND last_day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 THEN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1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END 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AS is_canceled_30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FROM cross_join),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status_aggregate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(SELECT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SUM(is_active_87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) AS sum_active_87,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SUM(is_active_30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) AS sum_active_30,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SUM(is_canceled_87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) AS sum_canceled_87,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SUM(is_canceled_30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) AS sum_canceled_30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FROM status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 GROUP BY month)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SELECT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ROUND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((1.0 * sum_canceled_87 / sum_active_87),2) AS 'segment 87 churn',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 smtClean="0">
                <a:latin typeface="Courier New"/>
                <a:ea typeface="Courier New"/>
                <a:cs typeface="Courier New"/>
                <a:sym typeface="Courier New"/>
              </a:rPr>
              <a:t> ROUND</a:t>
            </a: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((1.0 * sum_canceled_30 / sum_active_30),2) AS 'segment 30 churn'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FROM status_aggregate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850" dirty="0">
                <a:latin typeface="Courier New"/>
                <a:ea typeface="Courier New"/>
                <a:cs typeface="Courier New"/>
                <a:sym typeface="Courier New"/>
              </a:rPr>
              <a:t>GROUP BY month;</a:t>
            </a:r>
            <a:endParaRPr sz="85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548881"/>
            <a:ext cx="3703560" cy="188800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 dirty="0" smtClean="0">
                <a:latin typeface="Roboto"/>
                <a:ea typeface="Roboto"/>
                <a:cs typeface="Roboto"/>
                <a:sym typeface="Roboto"/>
              </a:rPr>
              <a:t>Our </a:t>
            </a:r>
            <a:r>
              <a:rPr lang="en" sz="1150" i="1" dirty="0" smtClean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month</a:t>
            </a:r>
            <a:r>
              <a:rPr lang="en" sz="1150" dirty="0" smtClean="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150" i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cross_join</a:t>
            </a:r>
            <a:r>
              <a:rPr lang="en" sz="1150" dirty="0" smtClean="0">
                <a:latin typeface="Roboto"/>
                <a:ea typeface="Roboto"/>
                <a:cs typeface="Roboto"/>
                <a:sym typeface="Roboto"/>
              </a:rPr>
              <a:t> temporary tables remain the same, but </a:t>
            </a:r>
            <a:r>
              <a:rPr lang="en" sz="1150" i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status</a:t>
            </a:r>
            <a:r>
              <a:rPr lang="en" sz="1150" dirty="0" smtClean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" sz="1150" i="1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status_aggregate</a:t>
            </a:r>
            <a:r>
              <a:rPr lang="en" sz="1150" dirty="0" smtClean="0">
                <a:latin typeface="Roboto"/>
                <a:ea typeface="Roboto"/>
                <a:cs typeface="Roboto"/>
                <a:sym typeface="Roboto"/>
              </a:rPr>
              <a:t>, and our final query are doubled in length so that segments 87 and 30 may be accounted for separately as shown at right: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This reveals that segment 30 has a </a:t>
            </a:r>
            <a:r>
              <a:rPr lang="en-US" sz="1200" b="1" dirty="0" smtClean="0">
                <a:latin typeface="Roboto"/>
                <a:ea typeface="Roboto"/>
                <a:cs typeface="Roboto"/>
                <a:sym typeface="Roboto"/>
              </a:rPr>
              <a:t>much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lower rate of churn than segment 87. Codeflix would do well to expand the number of segment 30 customers.</a:t>
            </a:r>
            <a:endParaRPr sz="1200" dirty="0" smtClean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678652604"/>
              </p:ext>
            </p:extLst>
          </p:nvPr>
        </p:nvGraphicFramePr>
        <p:xfrm>
          <a:off x="177975" y="3554650"/>
          <a:ext cx="3328050" cy="1393075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745756"/>
                <a:gridCol w="1268963"/>
                <a:gridCol w="1313331"/>
              </a:tblGrid>
              <a:tr h="4079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smtClean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smtClean="0">
                          <a:solidFill>
                            <a:srgbClr val="FFFFFF"/>
                          </a:solidFill>
                        </a:rPr>
                        <a:t>segment 87 churn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 smtClean="0">
                          <a:solidFill>
                            <a:srgbClr val="FFFFFF"/>
                          </a:solidFill>
                        </a:rPr>
                        <a:t>segment 30 churn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2017-01-01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0.25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0.08</a:t>
                      </a:r>
                      <a:endParaRPr sz="800" dirty="0"/>
                    </a:p>
                  </a:txBody>
                  <a:tcPr marL="91425" marR="91425" marT="91425" marB="91425"/>
                </a:tc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2017-02-01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0.32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0.07</a:t>
                      </a:r>
                      <a:endParaRPr sz="800" dirty="0"/>
                    </a:p>
                  </a:txBody>
                  <a:tcPr marL="91425" marR="91425" marT="91425" marB="91425"/>
                </a:tc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2017-03-01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0.49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smtClean="0"/>
                        <a:t>0.12</a:t>
                      </a:r>
                      <a:endParaRPr sz="800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5" name="Shape 322"/>
          <p:cNvSpPr txBox="1"/>
          <p:nvPr/>
        </p:nvSpPr>
        <p:spPr>
          <a:xfrm>
            <a:off x="311700" y="292624"/>
            <a:ext cx="3569835" cy="1256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Which segment of users should Codeflix focus on expanding?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790147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906</Words>
  <Application>Microsoft Office PowerPoint</Application>
  <PresentationFormat>On-screen Show (16:9)</PresentationFormat>
  <Paragraphs>136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Calibri</vt:lpstr>
      <vt:lpstr>Times New Roman</vt:lpstr>
      <vt:lpstr>Roboto Thin</vt:lpstr>
      <vt:lpstr>Roboto</vt:lpstr>
      <vt:lpstr>Arial</vt:lpstr>
      <vt:lpstr>Dosis</vt:lpstr>
      <vt:lpstr>Roboto Black</vt:lpstr>
      <vt:lpstr>Courier New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Kevin</dc:creator>
  <cp:lastModifiedBy>Kevin Templeton</cp:lastModifiedBy>
  <cp:revision>22</cp:revision>
  <dcterms:modified xsi:type="dcterms:W3CDTF">2018-07-12T03:14:21Z</dcterms:modified>
</cp:coreProperties>
</file>